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9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  <p:sldMasterId id="2147483745" r:id="rId2"/>
    <p:sldMasterId id="2147483733" r:id="rId3"/>
    <p:sldMasterId id="2147483720" r:id="rId4"/>
    <p:sldMasterId id="2147483708" r:id="rId5"/>
    <p:sldMasterId id="2147483696" r:id="rId6"/>
    <p:sldMasterId id="2147483684" r:id="rId7"/>
    <p:sldMasterId id="2147483782" r:id="rId8"/>
  </p:sldMasterIdLst>
  <p:handoutMasterIdLst>
    <p:handoutMasterId r:id="rId29"/>
  </p:handoutMasterIdLst>
  <p:sldIdLst>
    <p:sldId id="256" r:id="rId9"/>
    <p:sldId id="276" r:id="rId10"/>
    <p:sldId id="298" r:id="rId11"/>
    <p:sldId id="285" r:id="rId12"/>
    <p:sldId id="286" r:id="rId13"/>
    <p:sldId id="299" r:id="rId14"/>
    <p:sldId id="288" r:id="rId15"/>
    <p:sldId id="289" r:id="rId16"/>
    <p:sldId id="290" r:id="rId17"/>
    <p:sldId id="300" r:id="rId18"/>
    <p:sldId id="292" r:id="rId19"/>
    <p:sldId id="293" r:id="rId20"/>
    <p:sldId id="294" r:id="rId21"/>
    <p:sldId id="295" r:id="rId22"/>
    <p:sldId id="296" r:id="rId23"/>
    <p:sldId id="297" r:id="rId24"/>
    <p:sldId id="277" r:id="rId25"/>
    <p:sldId id="278" r:id="rId26"/>
    <p:sldId id="282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1" autoAdjust="0"/>
    <p:restoredTop sz="94660"/>
  </p:normalViewPr>
  <p:slideViewPr>
    <p:cSldViewPr>
      <p:cViewPr varScale="1">
        <p:scale>
          <a:sx n="68" d="100"/>
          <a:sy n="68" d="100"/>
        </p:scale>
        <p:origin x="-6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4"/>
    </p:cViewPr>
  </p:sorter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BC0E3-0E54-4013-A7C5-1E570D4136DB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11A71-5E59-43EA-9212-CC57E09DF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82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8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8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1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2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17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92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3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97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6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80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75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3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77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58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88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03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59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03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16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04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80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7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79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71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9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45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04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55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0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4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0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7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0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483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08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86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48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34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087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44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77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36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97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6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23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11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4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67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2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58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58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547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53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47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26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15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8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19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86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729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56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51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515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780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2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23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58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830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539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454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36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423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930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>
            <p:custDataLst>
              <p:tags r:id="rId6"/>
            </p:custDataLst>
          </p:nvPr>
        </p:nvCxnSpPr>
        <p:spPr>
          <a:xfrm>
            <a:off x="457200" y="1524000"/>
            <a:ext cx="8686800" cy="0"/>
          </a:xfrm>
          <a:prstGeom prst="line">
            <a:avLst/>
          </a:prstGeom>
          <a:ln w="19050" cmpd="dbl">
            <a:solidFill>
              <a:schemeClr val="bg2">
                <a:lumMod val="60000"/>
                <a:lumOff val="40000"/>
              </a:schemeClr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046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>
            <p:custDataLst>
              <p:tags r:id="rId7"/>
            </p:custDataLst>
          </p:nvPr>
        </p:nvCxnSpPr>
        <p:spPr>
          <a:xfrm>
            <a:off x="457200" y="1524000"/>
            <a:ext cx="8686800" cy="0"/>
          </a:xfrm>
          <a:prstGeom prst="line">
            <a:avLst/>
          </a:prstGeom>
          <a:ln w="19050" cmpd="dbl">
            <a:solidFill>
              <a:schemeClr val="bg2">
                <a:lumMod val="60000"/>
                <a:lumOff val="40000"/>
              </a:schemeClr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>
            <p:custDataLst>
              <p:tags r:id="rId5"/>
            </p:custDataLst>
          </p:nvPr>
        </p:nvCxnSpPr>
        <p:spPr>
          <a:xfrm>
            <a:off x="457200" y="1524000"/>
            <a:ext cx="8686800" cy="0"/>
          </a:xfrm>
          <a:prstGeom prst="line">
            <a:avLst/>
          </a:prstGeom>
          <a:ln w="19050" cmpd="dbl">
            <a:solidFill>
              <a:schemeClr val="bg2">
                <a:lumMod val="60000"/>
                <a:lumOff val="40000"/>
              </a:schemeClr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buClr>
                <a:schemeClr val="tx1">
                  <a:lumMod val="85000"/>
                </a:schemeClr>
              </a:buClr>
              <a:defRPr sz="2600"/>
            </a:lvl1pPr>
            <a:lvl2pPr>
              <a:buClr>
                <a:schemeClr val="tx1">
                  <a:lumMod val="85000"/>
                </a:schemeClr>
              </a:buClr>
              <a:defRPr sz="2200"/>
            </a:lvl2pPr>
            <a:lvl3pPr>
              <a:buClr>
                <a:schemeClr val="tx1">
                  <a:lumMod val="85000"/>
                </a:schemeClr>
              </a:buClr>
              <a:defRPr sz="2000"/>
            </a:lvl3pPr>
            <a:lvl4pPr>
              <a:buClr>
                <a:schemeClr val="tx1">
                  <a:lumMod val="85000"/>
                </a:schemeClr>
              </a:buClr>
              <a:defRPr sz="1800"/>
            </a:lvl4pPr>
            <a:lvl5pPr>
              <a:buClr>
                <a:schemeClr val="tx1">
                  <a:lumMod val="85000"/>
                </a:schemeClr>
              </a:buCl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  <p:custDataLst>
              <p:tags r:id="rId7"/>
            </p:custDataLst>
          </p:nvPr>
        </p:nvSpPr>
        <p:spPr>
          <a:xfrm>
            <a:off x="4495800" y="1600200"/>
            <a:ext cx="3657600" cy="4525963"/>
          </a:xfrm>
        </p:spPr>
        <p:txBody>
          <a:bodyPr/>
          <a:lstStyle>
            <a:lvl1pPr>
              <a:buClr>
                <a:schemeClr val="tx1">
                  <a:lumMod val="85000"/>
                </a:schemeClr>
              </a:buClr>
              <a:defRPr sz="2600"/>
            </a:lvl1pPr>
            <a:lvl2pPr>
              <a:buClr>
                <a:schemeClr val="tx1">
                  <a:lumMod val="85000"/>
                </a:schemeClr>
              </a:buClr>
              <a:defRPr sz="2200"/>
            </a:lvl2pPr>
            <a:lvl3pPr>
              <a:buClr>
                <a:schemeClr val="tx1">
                  <a:lumMod val="85000"/>
                </a:schemeClr>
              </a:buClr>
              <a:defRPr sz="2000"/>
            </a:lvl3pPr>
            <a:lvl4pPr>
              <a:buClr>
                <a:schemeClr val="tx1">
                  <a:lumMod val="85000"/>
                </a:schemeClr>
              </a:buClr>
              <a:defRPr sz="1800"/>
            </a:lvl4pPr>
            <a:lvl5pPr>
              <a:buClr>
                <a:schemeClr val="tx1">
                  <a:lumMod val="85000"/>
                </a:schemeClr>
              </a:buCl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932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buClr>
                <a:schemeClr val="tx1">
                  <a:lumMod val="85000"/>
                </a:schemeClr>
              </a:buClr>
              <a:defRPr sz="2600"/>
            </a:lvl1pPr>
            <a:lvl2pPr>
              <a:buClr>
                <a:schemeClr val="tx1">
                  <a:lumMod val="85000"/>
                </a:schemeClr>
              </a:buClr>
              <a:defRPr sz="2200"/>
            </a:lvl2pPr>
            <a:lvl3pPr>
              <a:buClr>
                <a:schemeClr val="tx1">
                  <a:lumMod val="85000"/>
                </a:schemeClr>
              </a:buClr>
              <a:defRPr sz="2000"/>
            </a:lvl3pPr>
            <a:lvl4pPr>
              <a:buClr>
                <a:schemeClr val="tx1">
                  <a:lumMod val="85000"/>
                </a:schemeClr>
              </a:buClr>
              <a:defRPr sz="1800"/>
            </a:lvl4pPr>
            <a:lvl5pPr>
              <a:buClr>
                <a:schemeClr val="tx1">
                  <a:lumMod val="85000"/>
                </a:schemeClr>
              </a:buCl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1987-9E54-4754-81BF-EF1B7630FE5C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4F64-E1A7-4260-883D-DEFA7359EF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495800" y="1600200"/>
            <a:ext cx="3657600" cy="4525963"/>
          </a:xfrm>
        </p:spPr>
        <p:txBody>
          <a:bodyPr/>
          <a:lstStyle>
            <a:lvl1pPr>
              <a:buClr>
                <a:schemeClr val="tx1">
                  <a:lumMod val="85000"/>
                </a:schemeClr>
              </a:buClr>
              <a:defRPr sz="2600"/>
            </a:lvl1pPr>
            <a:lvl2pPr>
              <a:buClr>
                <a:schemeClr val="tx1">
                  <a:lumMod val="85000"/>
                </a:schemeClr>
              </a:buClr>
              <a:defRPr sz="2200"/>
            </a:lvl2pPr>
            <a:lvl3pPr>
              <a:buClr>
                <a:schemeClr val="tx1">
                  <a:lumMod val="85000"/>
                </a:schemeClr>
              </a:buClr>
              <a:defRPr sz="2000"/>
            </a:lvl3pPr>
            <a:lvl4pPr>
              <a:buClr>
                <a:schemeClr val="tx1">
                  <a:lumMod val="85000"/>
                </a:schemeClr>
              </a:buClr>
              <a:defRPr sz="1800"/>
            </a:lvl4pPr>
            <a:lvl5pPr>
              <a:buClr>
                <a:schemeClr val="tx1">
                  <a:lumMod val="85000"/>
                </a:schemeClr>
              </a:buCl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524000"/>
            <a:ext cx="8686800" cy="0"/>
          </a:xfrm>
          <a:prstGeom prst="line">
            <a:avLst/>
          </a:prstGeom>
          <a:ln w="19050" cmpd="dbl">
            <a:solidFill>
              <a:schemeClr val="bg2">
                <a:lumMod val="60000"/>
                <a:lumOff val="40000"/>
              </a:schemeClr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ags" Target="../tags/tag8.xml"/><Relationship Id="rId3" Type="http://schemas.openxmlformats.org/officeDocument/2006/relationships/slideLayout" Target="../slideLayouts/slideLayout80.xml"/><Relationship Id="rId21" Type="http://schemas.openxmlformats.org/officeDocument/2006/relationships/tags" Target="../tags/tag11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6.xml"/><Relationship Id="rId20" Type="http://schemas.openxmlformats.org/officeDocument/2006/relationships/tags" Target="../tags/tag10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9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6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F2F25-DCAC-43D4-9EDC-974F9A80291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0724E-9960-467F-94DA-319C2298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9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883F3-D4D2-47FA-AD15-03DB457EB0DF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520C5-B43B-4B5A-9F43-6741CA3AC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5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77879-6A4C-428B-BAC3-DE4CA95DC2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A52FC-9583-4FCF-BAC9-1926E582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0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6A4C-9DA5-45E4-BBB7-A297BDC98120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F0A96-8BF2-4E11-AEB6-7604E901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5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53426-DA94-48C0-8533-B1A3C2780263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078DD-E3E7-435F-8205-C4C741444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6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E6043-7710-466B-8917-5A1688263145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ED6EA-AA4F-474F-97D2-1DBB601E9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6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>
            <p:custDataLst>
              <p:tags r:id="rId16"/>
            </p:custDataLst>
          </p:nvPr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>
            <p:custDataLst>
              <p:tags r:id="rId19"/>
            </p:custDataLst>
          </p:nvPr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C54273F-58C3-47F7-B53F-0B484B709272}" type="datetimeFigureOut">
              <a:rPr lang="en-US" smtClean="0"/>
              <a:t>9/20/2012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035E0C3-F910-4949-B852-4E95FC5A0E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32" r:id="rId13"/>
    <p:sldLayoutId id="2147483676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3.xml"/><Relationship Id="rId7" Type="http://schemas.openxmlformats.org/officeDocument/2006/relationships/image" Target="../media/image2.jp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78.xml"/><Relationship Id="rId5" Type="http://schemas.openxmlformats.org/officeDocument/2006/relationships/audio" Target="../media/media1.wav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8.xml"/><Relationship Id="rId7" Type="http://schemas.openxmlformats.org/officeDocument/2006/relationships/image" Target="../media/image8.jpe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10.wav"/><Relationship Id="rId4" Type="http://schemas.microsoft.com/office/2007/relationships/media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11.wav"/><Relationship Id="rId4" Type="http://schemas.microsoft.com/office/2007/relationships/media" Target="../media/media1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74.xml"/><Relationship Id="rId7" Type="http://schemas.openxmlformats.org/officeDocument/2006/relationships/image" Target="../media/image9.jpe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79.xml"/><Relationship Id="rId11" Type="http://schemas.openxmlformats.org/officeDocument/2006/relationships/image" Target="../media/image3.png"/><Relationship Id="rId5" Type="http://schemas.openxmlformats.org/officeDocument/2006/relationships/audio" Target="../media/media12.wav"/><Relationship Id="rId10" Type="http://schemas.openxmlformats.org/officeDocument/2006/relationships/image" Target="../media/image12.jpg"/><Relationship Id="rId4" Type="http://schemas.microsoft.com/office/2007/relationships/media" Target="../media/media12.wav"/><Relationship Id="rId9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77.xml"/><Relationship Id="rId7" Type="http://schemas.openxmlformats.org/officeDocument/2006/relationships/image" Target="../media/image13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13.wav"/><Relationship Id="rId4" Type="http://schemas.microsoft.com/office/2007/relationships/media" Target="../media/media1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80.xml"/><Relationship Id="rId7" Type="http://schemas.openxmlformats.org/officeDocument/2006/relationships/image" Target="../media/image14.jpe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14.wav"/><Relationship Id="rId4" Type="http://schemas.microsoft.com/office/2007/relationships/media" Target="../media/media14.wav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83.xml"/><Relationship Id="rId7" Type="http://schemas.openxmlformats.org/officeDocument/2006/relationships/image" Target="../media/image16.jpe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79.xml"/><Relationship Id="rId11" Type="http://schemas.openxmlformats.org/officeDocument/2006/relationships/image" Target="../media/image3.png"/><Relationship Id="rId5" Type="http://schemas.openxmlformats.org/officeDocument/2006/relationships/audio" Target="../media/media15.wav"/><Relationship Id="rId10" Type="http://schemas.openxmlformats.org/officeDocument/2006/relationships/image" Target="../media/image19.jpeg"/><Relationship Id="rId4" Type="http://schemas.microsoft.com/office/2007/relationships/media" Target="../media/media15.wav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16.wav"/><Relationship Id="rId4" Type="http://schemas.microsoft.com/office/2007/relationships/media" Target="../media/media1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9.xml"/><Relationship Id="rId7" Type="http://schemas.openxmlformats.org/officeDocument/2006/relationships/image" Target="../media/image20.jpe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17.wav"/><Relationship Id="rId4" Type="http://schemas.microsoft.com/office/2007/relationships/media" Target="../media/media1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2.xml"/><Relationship Id="rId7" Type="http://schemas.openxmlformats.org/officeDocument/2006/relationships/image" Target="../media/image21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18.wav"/><Relationship Id="rId4" Type="http://schemas.microsoft.com/office/2007/relationships/media" Target="../media/media18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tags" Target="../tags/tag95.xml"/><Relationship Id="rId7" Type="http://schemas.openxmlformats.org/officeDocument/2006/relationships/audio" Target="../media/media19.wav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microsoft.com/office/2007/relationships/media" Target="../media/media19.wav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4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9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7.xml"/><Relationship Id="rId7" Type="http://schemas.openxmlformats.org/officeDocument/2006/relationships/image" Target="../media/image4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3.wav"/><Relationship Id="rId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4.wav"/><Relationship Id="rId4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3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5.wav"/><Relationship Id="rId4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6.wav"/><Relationship Id="rId4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79.xml"/><Relationship Id="rId5" Type="http://schemas.openxmlformats.org/officeDocument/2006/relationships/audio" Target="../media/media7.wav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2.xml"/><Relationship Id="rId7" Type="http://schemas.openxmlformats.org/officeDocument/2006/relationships/image" Target="../media/image5.jp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81.xml"/><Relationship Id="rId5" Type="http://schemas.openxmlformats.org/officeDocument/2006/relationships/audio" Target="../media/media8.wav"/><Relationship Id="rId4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65.xml"/><Relationship Id="rId7" Type="http://schemas.openxmlformats.org/officeDocument/2006/relationships/image" Target="../media/image6.jp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89.xml"/><Relationship Id="rId5" Type="http://schemas.openxmlformats.org/officeDocument/2006/relationships/audio" Target="../media/media9.wav"/><Relationship Id="rId4" Type="http://schemas.microsoft.com/office/2007/relationships/media" Target="../media/media9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5257800"/>
            <a:ext cx="9144000" cy="16002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Mark Heggli, Meteorologist/Hydrologist</a:t>
            </a:r>
          </a:p>
          <a:p>
            <a:pPr algn="ctr"/>
            <a:r>
              <a:rPr lang="en-US" sz="1900" dirty="0" smtClean="0">
                <a:solidFill>
                  <a:schemeClr val="bg1"/>
                </a:solidFill>
              </a:rPr>
              <a:t>Expert Real-time Hydrology Information Systems</a:t>
            </a:r>
          </a:p>
          <a:p>
            <a:pPr algn="ctr"/>
            <a:r>
              <a:rPr lang="en-US" sz="1900" dirty="0" smtClean="0">
                <a:solidFill>
                  <a:schemeClr val="bg1"/>
                </a:solidFill>
              </a:rPr>
              <a:t>Innovative Hydrology, Inc.</a:t>
            </a:r>
          </a:p>
          <a:p>
            <a:pPr algn="ctr"/>
            <a:r>
              <a:rPr lang="en-US" sz="1900" dirty="0" smtClean="0">
                <a:solidFill>
                  <a:schemeClr val="bg1"/>
                </a:solidFill>
              </a:rPr>
              <a:t>Consultant to the World Bank</a:t>
            </a:r>
          </a:p>
        </p:txBody>
      </p:sp>
      <p:sp>
        <p:nvSpPr>
          <p:cNvPr id="7" name="Title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6635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2"/>
                </a:solidFill>
              </a:rPr>
              <a:t>HP-II Workshop on Real-time Hydrological Information Systems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33867" y="2743200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</a:rPr>
              <a:t>Module 3:</a:t>
            </a:r>
            <a:br>
              <a:rPr lang="en-US" sz="3200" dirty="0" smtClean="0">
                <a:solidFill>
                  <a:schemeClr val="bg1"/>
                </a:solidFill>
                <a:effectLst/>
              </a:rPr>
            </a:br>
            <a:r>
              <a:rPr lang="en-US" sz="3200" dirty="0" smtClean="0">
                <a:solidFill>
                  <a:schemeClr val="bg1"/>
                </a:solidFill>
                <a:effectLst/>
              </a:rPr>
              <a:t>Site Selection &amp; Security</a:t>
            </a:r>
            <a:endParaRPr lang="en-US" sz="3200" dirty="0">
              <a:solidFill>
                <a:schemeClr val="bg1"/>
              </a:solidFill>
              <a:effectLst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6"/>
    </mc:Choice>
    <mc:Fallback xmlns="">
      <p:transition spd="slow" advTm="10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153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Contained and Subterranean Flow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2400" y="2004219"/>
            <a:ext cx="4343400" cy="4167982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Contained </a:t>
            </a:r>
            <a:r>
              <a:rPr lang="en-US" dirty="0"/>
              <a:t>Flow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/>
              <a:t>Section needs to contain all flow including maximum flood flow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No </a:t>
            </a:r>
            <a:r>
              <a:rPr lang="en-US" dirty="0"/>
              <a:t>possibility of over bank or side channel flow</a:t>
            </a:r>
          </a:p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/>
              <a:t>Subterranean Flow</a:t>
            </a:r>
          </a:p>
          <a:p>
            <a:pPr lvl="1"/>
            <a:r>
              <a:rPr lang="en-US" dirty="0"/>
              <a:t>Evaluation should include possibility of subterranean upstream, causing bypassing of flow (prevalent in underground mining areas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38" y="1371600"/>
            <a:ext cx="423949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13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5"/>
    </mc:Choice>
    <mc:Fallback xmlns="">
      <p:transition spd="slow" advTm="5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Stable Stream Bed and Banks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Stable Stream Bed</a:t>
            </a:r>
          </a:p>
          <a:p>
            <a:pPr lvl="1"/>
            <a:r>
              <a:rPr lang="en-US" dirty="0"/>
              <a:t>Minimal infill or scour</a:t>
            </a:r>
          </a:p>
          <a:p>
            <a:r>
              <a:rPr lang="en-US" dirty="0"/>
              <a:t>Stable Stream Banks</a:t>
            </a:r>
          </a:p>
          <a:p>
            <a:pPr lvl="1"/>
            <a:r>
              <a:rPr lang="en-US" dirty="0"/>
              <a:t>Avoid locations with bank scour or </a:t>
            </a:r>
            <a:r>
              <a:rPr lang="en-US" dirty="0" smtClean="0"/>
              <a:t>erosion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8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7"/>
    </mc:Choice>
    <mc:Fallback xmlns="">
      <p:transition spd="slow" advTm="3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Gauging Sections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1"/>
            <a:ext cx="4343400" cy="1981199"/>
          </a:xfrm>
        </p:spPr>
        <p:txBody>
          <a:bodyPr>
            <a:normAutofit/>
          </a:bodyPr>
          <a:lstStyle/>
          <a:p>
            <a:r>
              <a:rPr lang="en-US" dirty="0"/>
              <a:t>Gauging Sections</a:t>
            </a:r>
          </a:p>
          <a:p>
            <a:pPr lvl="1"/>
            <a:r>
              <a:rPr lang="en-US" dirty="0" smtClean="0"/>
              <a:t>Feasibility </a:t>
            </a:r>
            <a:endParaRPr lang="en-US" dirty="0"/>
          </a:p>
          <a:p>
            <a:pPr lvl="2"/>
            <a:r>
              <a:rPr lang="en-US" dirty="0"/>
              <a:t>L</a:t>
            </a:r>
            <a:r>
              <a:rPr lang="en-US" dirty="0" smtClean="0"/>
              <a:t>ow </a:t>
            </a:r>
            <a:r>
              <a:rPr lang="en-US" dirty="0"/>
              <a:t>flow wading 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Boat measurement</a:t>
            </a:r>
          </a:p>
          <a:p>
            <a:pPr lvl="2"/>
            <a:r>
              <a:rPr lang="en-US" dirty="0" smtClean="0"/>
              <a:t>Unmanned </a:t>
            </a:r>
            <a:r>
              <a:rPr lang="en-US" dirty="0"/>
              <a:t>cableways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6457"/>
            <a:ext cx="4122058" cy="3091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7" y="3766456"/>
            <a:ext cx="4122058" cy="3091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57" y="381000"/>
            <a:ext cx="4122057" cy="3091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87" y="3777343"/>
            <a:ext cx="4132941" cy="30997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1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55"/>
    </mc:Choice>
    <mc:Fallback xmlns="">
      <p:transition spd="slow" advTm="5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Rainfall Site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76400"/>
            <a:ext cx="80010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Obstruction</a:t>
            </a:r>
          </a:p>
          <a:p>
            <a:r>
              <a:rPr lang="en-US" dirty="0" smtClean="0"/>
              <a:t>Non windy area</a:t>
            </a:r>
          </a:p>
          <a:p>
            <a:r>
              <a:rPr lang="en-US" dirty="0" smtClean="0"/>
              <a:t>Not on top of a mountain</a:t>
            </a:r>
          </a:p>
          <a:p>
            <a:r>
              <a:rPr lang="en-US" dirty="0" smtClean="0"/>
              <a:t>Flat surface, no slopes</a:t>
            </a:r>
          </a:p>
          <a:p>
            <a:r>
              <a:rPr lang="en-US" dirty="0" smtClean="0"/>
              <a:t>Height of gauge</a:t>
            </a:r>
          </a:p>
          <a:p>
            <a:pPr lvl="1"/>
            <a:r>
              <a:rPr lang="en-US" dirty="0"/>
              <a:t>1 m is standard according to WMO</a:t>
            </a:r>
          </a:p>
          <a:p>
            <a:pPr lvl="1"/>
            <a:r>
              <a:rPr lang="en-US" dirty="0" smtClean="0"/>
              <a:t>Wind velocities increase with height</a:t>
            </a:r>
          </a:p>
          <a:p>
            <a:pPr lvl="1"/>
            <a:r>
              <a:rPr lang="en-US" dirty="0" smtClean="0"/>
              <a:t>High enough to prevent splashing from the ground</a:t>
            </a:r>
          </a:p>
          <a:p>
            <a:pPr marL="448056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96" y="1676400"/>
            <a:ext cx="38996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6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04"/>
    </mc:Choice>
    <mc:Fallback xmlns="">
      <p:transition spd="slow" advTm="7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Location of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1" y="1600202"/>
            <a:ext cx="4419599" cy="4876798"/>
          </a:xfrm>
        </p:spPr>
        <p:txBody>
          <a:bodyPr>
            <a:normAutofit/>
          </a:bodyPr>
          <a:lstStyle/>
          <a:p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AC</a:t>
            </a:r>
          </a:p>
          <a:p>
            <a:pPr lvl="1"/>
            <a:r>
              <a:rPr lang="en-US" dirty="0" smtClean="0"/>
              <a:t>DC- Generator or Battery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Solar needs a clear access to sunlight</a:t>
            </a:r>
          </a:p>
          <a:p>
            <a:r>
              <a:rPr lang="en-US" dirty="0" smtClean="0"/>
              <a:t>Telemetry</a:t>
            </a:r>
          </a:p>
          <a:p>
            <a:pPr lvl="1"/>
            <a:r>
              <a:rPr lang="en-US" dirty="0" smtClean="0"/>
              <a:t>Landline</a:t>
            </a:r>
          </a:p>
          <a:p>
            <a:pPr lvl="1"/>
            <a:r>
              <a:rPr lang="en-US" dirty="0" smtClean="0"/>
              <a:t>GPRS/GSM Coverage</a:t>
            </a:r>
          </a:p>
          <a:p>
            <a:pPr lvl="1"/>
            <a:r>
              <a:rPr lang="en-US" dirty="0" smtClean="0"/>
              <a:t>Radio Link</a:t>
            </a:r>
          </a:p>
          <a:p>
            <a:pPr lvl="1"/>
            <a:r>
              <a:rPr lang="en-US" dirty="0" smtClean="0"/>
              <a:t>Satellite Access</a:t>
            </a:r>
          </a:p>
          <a:p>
            <a:r>
              <a:rPr lang="en-US" dirty="0" smtClean="0"/>
              <a:t>Housing of Equipment</a:t>
            </a:r>
          </a:p>
          <a:p>
            <a:pPr lvl="1"/>
            <a:r>
              <a:rPr lang="en-US" dirty="0" smtClean="0"/>
              <a:t>Location of instrumentation must be above maximum flood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0"/>
            <a:ext cx="2819398" cy="3774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86" y="3774731"/>
            <a:ext cx="4128013" cy="30832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0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44"/>
    </mc:Choice>
    <mc:Fallback xmlns="">
      <p:transition spd="slow" advTm="9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Security Considerations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76400"/>
            <a:ext cx="3379124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All Sites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ocks</a:t>
            </a:r>
          </a:p>
          <a:p>
            <a:pPr lvl="1"/>
            <a:r>
              <a:rPr lang="en-US" dirty="0" smtClean="0"/>
              <a:t>Fencing</a:t>
            </a:r>
          </a:p>
          <a:p>
            <a:pPr lvl="1"/>
            <a:r>
              <a:rPr lang="en-US" dirty="0" smtClean="0"/>
              <a:t>Disguise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44" y="1981200"/>
            <a:ext cx="4692912" cy="3505200"/>
          </a:xfrm>
          <a:prstGeom prst="rect">
            <a:avLst/>
          </a:prstGeom>
        </p:spPr>
      </p:pic>
      <p:pic>
        <p:nvPicPr>
          <p:cNvPr id="2050" name="Picture 2" descr="C:\Documents and Settings\Administrator\My Documents\Innovative Hydrology\All IH Photos\200707-EMGESA-2\DSC010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1270693"/>
            <a:ext cx="350520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23" y="3416531"/>
            <a:ext cx="5162204" cy="3441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11" y="424543"/>
            <a:ext cx="5163589" cy="344239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8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73"/>
    </mc:Choice>
    <mc:Fallback xmlns="">
      <p:transition spd="slow" advTm="71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Rarely will an ideal site be found for a gauging </a:t>
            </a:r>
            <a:r>
              <a:rPr lang="en-US" dirty="0" smtClean="0"/>
              <a:t>station</a:t>
            </a:r>
          </a:p>
          <a:p>
            <a:pPr lvl="1"/>
            <a:r>
              <a:rPr lang="en-US" dirty="0" smtClean="0"/>
              <a:t>Judgment </a:t>
            </a:r>
            <a:r>
              <a:rPr lang="en-US" dirty="0"/>
              <a:t>must be exercised in choosing between adequate sites, each of which may have some </a:t>
            </a:r>
            <a:r>
              <a:rPr lang="en-US" dirty="0" smtClean="0"/>
              <a:t>shortcomings</a:t>
            </a:r>
          </a:p>
          <a:p>
            <a:r>
              <a:rPr lang="en-US" dirty="0" smtClean="0"/>
              <a:t>Often </a:t>
            </a:r>
            <a:r>
              <a:rPr lang="en-US" dirty="0"/>
              <a:t>adverse conditions may exist at all possible sites for installing a required gauging station and a poor site must be </a:t>
            </a:r>
            <a:r>
              <a:rPr lang="en-US" dirty="0" smtClean="0"/>
              <a:t>accepted 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example, all streams in a given region may have unstable beds and banks, which result in continually changing stage-discharge </a:t>
            </a:r>
            <a:r>
              <a:rPr lang="en-US" dirty="0" smtClean="0"/>
              <a:t>relations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2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9"/>
    </mc:Choice>
    <mc:Fallback xmlns="">
      <p:transition spd="slow" advTm="3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512134" y="1600200"/>
            <a:ext cx="4653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wrong with this location for a precipitation gauge?</a:t>
            </a:r>
            <a:endParaRPr lang="en-US" sz="2800" dirty="0"/>
          </a:p>
        </p:txBody>
      </p:sp>
      <p:pic>
        <p:nvPicPr>
          <p:cNvPr id="1027" name="Picture 3" descr="C:\Documents and Settings\Administrator\My Documents\Innovative Hydrology\Projects and Customers\Philippines\Philippines pictures Work-2009\P82700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71" y="1524000"/>
            <a:ext cx="4000499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50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69"/>
    </mc:Choice>
    <mc:Fallback xmlns="">
      <p:transition spd="slow" advTm="4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pic>
        <p:nvPicPr>
          <p:cNvPr id="2050" name="Picture 2" descr="C:\Documents and Settings\Administrator\My Documents\Innovative Hydrology\All IH Photos\200707-EMGESA-4\DSC011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600"/>
            <a:ext cx="67056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0" y="1600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Is this a good location for a gauging site?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50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6"/>
    </mc:Choice>
    <mc:Fallback xmlns="">
      <p:transition spd="slow" advTm="4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447800" y="2473551"/>
            <a:ext cx="6705600" cy="39272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a. High maintenance requirements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b. </a:t>
            </a:r>
            <a:r>
              <a:rPr lang="en-US" sz="2000" dirty="0"/>
              <a:t>Good equipment can fix poor choice in </a:t>
            </a:r>
            <a:r>
              <a:rPr lang="en-US" sz="2000" dirty="0" smtClean="0"/>
              <a:t>location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en-US" sz="2000" dirty="0" smtClean="0"/>
              <a:t>c. </a:t>
            </a:r>
            <a:r>
              <a:rPr lang="en-US" sz="2000" dirty="0"/>
              <a:t>Poor quality of </a:t>
            </a:r>
            <a:r>
              <a:rPr lang="en-US" sz="2000" dirty="0" smtClean="0"/>
              <a:t>data 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00406" y="2514600"/>
            <a:ext cx="261594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2800" dirty="0">
              <a:solidFill>
                <a:srgbClr val="00B050"/>
              </a:solidFill>
              <a:sym typeface="Wingdings"/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sym typeface="Wingdings"/>
              </a:rPr>
              <a:t></a:t>
            </a:r>
            <a:endParaRPr lang="en-US" sz="2800" dirty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00B05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B050"/>
                </a:solidFill>
                <a:sym typeface="Wingdings"/>
              </a:rPr>
              <a:t>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B050"/>
              </a:solidFill>
              <a:sym typeface="Wingdings"/>
            </a:endParaRPr>
          </a:p>
          <a:p>
            <a:pPr marL="0" indent="0">
              <a:buNone/>
            </a:pPr>
            <a:endParaRPr lang="en-US" sz="2800" dirty="0">
              <a:solidFill>
                <a:srgbClr val="00B050"/>
              </a:solidFill>
              <a:sym typeface="Wingdings"/>
            </a:endParaRPr>
          </a:p>
          <a:p>
            <a:pPr marL="0" indent="0">
              <a:buNone/>
            </a:pPr>
            <a:endParaRPr lang="en-US" sz="2800" dirty="0">
              <a:solidFill>
                <a:srgbClr val="00B050"/>
              </a:solidFill>
              <a:sym typeface="Wingdings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512134" y="1600200"/>
            <a:ext cx="8098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Poor choice in site selection can result in what?</a:t>
            </a:r>
            <a:endParaRPr lang="en-US" sz="2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282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9"/>
    </mc:Choice>
    <mc:Fallback xmlns="">
      <p:transition spd="slow" advTm="27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uiExpand="1" build="p"/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457200" y="24384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Examples that refer to products are intended for illustrative purposes only, and do not imply an endorsement or recommendation of any particular product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4"/>
    </mc:Choice>
    <mc:Fallback xmlns="">
      <p:transition spd="slow" advTm="1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dirty="0" smtClean="0"/>
              <a:t>End </a:t>
            </a:r>
            <a:r>
              <a:rPr lang="en-US" smtClean="0"/>
              <a:t>of Module 3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7"/>
    </mc:Choice>
    <mc:Fallback xmlns="">
      <p:transition spd="slow" advTm="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Site Selection and Security Consideration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2"/>
            <a:ext cx="7467600" cy="1797626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Site selection</a:t>
            </a:r>
          </a:p>
          <a:p>
            <a:pPr lvl="1"/>
            <a:r>
              <a:rPr lang="en-US" dirty="0" smtClean="0"/>
              <a:t>Define the Site Purpose</a:t>
            </a:r>
          </a:p>
          <a:p>
            <a:pPr lvl="1"/>
            <a:r>
              <a:rPr lang="en-US" dirty="0" smtClean="0"/>
              <a:t>Site Survey/ Field Visit</a:t>
            </a:r>
          </a:p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Security considerations for all sites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73" y="3390900"/>
            <a:ext cx="4622800" cy="34671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75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3"/>
    </mc:Choice>
    <mc:Fallback xmlns="">
      <p:transition spd="slow" advTm="1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Define The Site Purpose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6096000" cy="4525963"/>
          </a:xfrm>
        </p:spPr>
        <p:txBody>
          <a:bodyPr>
            <a:normAutofit lnSpcReduction="10000"/>
          </a:bodyPr>
          <a:lstStyle/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Establish the purpose of the site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What are you trying to measure?</a:t>
            </a:r>
          </a:p>
          <a:p>
            <a:pPr lvl="2"/>
            <a:r>
              <a:rPr lang="en-US" dirty="0" smtClean="0"/>
              <a:t>Water Level</a:t>
            </a:r>
          </a:p>
          <a:p>
            <a:pPr lvl="2"/>
            <a:r>
              <a:rPr lang="en-US" dirty="0" smtClean="0"/>
              <a:t>Discharge</a:t>
            </a:r>
          </a:p>
          <a:p>
            <a:pPr lvl="2"/>
            <a:r>
              <a:rPr lang="en-US" dirty="0" smtClean="0"/>
              <a:t>Water Temperature</a:t>
            </a:r>
          </a:p>
          <a:p>
            <a:pPr lvl="2"/>
            <a:r>
              <a:rPr lang="en-US" dirty="0" smtClean="0"/>
              <a:t>Water Quality</a:t>
            </a:r>
          </a:p>
          <a:p>
            <a:pPr lvl="2"/>
            <a:r>
              <a:rPr lang="en-US" dirty="0" smtClean="0"/>
              <a:t>Rainfall</a:t>
            </a:r>
          </a:p>
          <a:p>
            <a:pPr lvl="2"/>
            <a:r>
              <a:rPr lang="en-US" dirty="0" smtClean="0"/>
              <a:t>Other 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How crucial is the data?</a:t>
            </a:r>
          </a:p>
          <a:p>
            <a:pPr lvl="2"/>
            <a:r>
              <a:rPr lang="en-US" dirty="0" smtClean="0"/>
              <a:t>Logging needs</a:t>
            </a:r>
          </a:p>
          <a:p>
            <a:pPr lvl="2"/>
            <a:r>
              <a:rPr lang="en-US" dirty="0" smtClean="0"/>
              <a:t>Frequency of Data Collection</a:t>
            </a:r>
          </a:p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Consideration of future needs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Additional sensors, additional telemetry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90"/>
    </mc:Choice>
    <mc:Fallback xmlns="">
      <p:transition spd="slow" advTm="5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Site Survey/Field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Why is it important to complete a site survey?</a:t>
            </a:r>
            <a:endParaRPr lang="en-US" dirty="0"/>
          </a:p>
          <a:p>
            <a:pPr lvl="1"/>
            <a:r>
              <a:rPr lang="en-US" dirty="0" smtClean="0"/>
              <a:t>Ease and safe accessibility</a:t>
            </a:r>
          </a:p>
          <a:p>
            <a:pPr lvl="1"/>
            <a:r>
              <a:rPr lang="en-US" dirty="0" smtClean="0"/>
              <a:t>Understand the characteristics of the area being measured</a:t>
            </a:r>
          </a:p>
          <a:p>
            <a:pPr lvl="2"/>
            <a:r>
              <a:rPr lang="en-US" dirty="0" smtClean="0"/>
              <a:t>Understanding the characteristics will help in the decision making of proper equipment to make accurate measurements</a:t>
            </a:r>
          </a:p>
          <a:p>
            <a:pPr lvl="2"/>
            <a:r>
              <a:rPr lang="en-US" dirty="0" smtClean="0"/>
              <a:t>A mismatch between local conditions and appropriate technology can result in:</a:t>
            </a:r>
          </a:p>
          <a:p>
            <a:pPr lvl="3"/>
            <a:r>
              <a:rPr lang="en-US" dirty="0" smtClean="0"/>
              <a:t>Poor quality of data</a:t>
            </a:r>
          </a:p>
          <a:p>
            <a:pPr lvl="3"/>
            <a:r>
              <a:rPr lang="en-US" dirty="0" smtClean="0"/>
              <a:t>High maintenance requirements for both field and office procedures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16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06"/>
    </mc:Choice>
    <mc:Fallback xmlns="">
      <p:transition spd="slow" advTm="52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Accessibility and Safety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Safe access to site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Road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Path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Boat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Aircraft</a:t>
            </a:r>
          </a:p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Minimization of </a:t>
            </a:r>
            <a:r>
              <a:rPr lang="en-US" dirty="0"/>
              <a:t>r</a:t>
            </a:r>
            <a:r>
              <a:rPr lang="en-US" dirty="0" smtClean="0"/>
              <a:t>isk during install, ongoing operation and maintenance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Personnel, sub-contractors, public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7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2"/>
    </mc:Choice>
    <mc:Fallback xmlns="">
      <p:transition spd="slow" advTm="3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Water Level and Discharge Sites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Stream characteristics</a:t>
            </a:r>
          </a:p>
          <a:p>
            <a:pPr lvl="1"/>
            <a:r>
              <a:rPr lang="en-US" dirty="0" smtClean="0"/>
              <a:t>Control</a:t>
            </a:r>
          </a:p>
          <a:p>
            <a:pPr lvl="1"/>
            <a:r>
              <a:rPr lang="en-US" dirty="0" smtClean="0"/>
              <a:t>Upstream and downstream considerations</a:t>
            </a:r>
          </a:p>
          <a:p>
            <a:pPr lvl="1"/>
            <a:r>
              <a:rPr lang="en-US" dirty="0" smtClean="0"/>
              <a:t>Contained and subterranean flow</a:t>
            </a:r>
          </a:p>
          <a:p>
            <a:pPr lvl="1"/>
            <a:r>
              <a:rPr lang="en-US" dirty="0" smtClean="0"/>
              <a:t>Streambed and banks</a:t>
            </a:r>
          </a:p>
          <a:p>
            <a:pPr lvl="1"/>
            <a:r>
              <a:rPr lang="en-US" dirty="0" smtClean="0"/>
              <a:t>Gauging sections</a:t>
            </a:r>
          </a:p>
          <a:p>
            <a:pPr marL="448056" lvl="1" indent="0">
              <a:buClr>
                <a:schemeClr val="tx1">
                  <a:lumMod val="85000"/>
                </a:schemeClr>
              </a:buClr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3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1"/>
    </mc:Choice>
    <mc:Fallback xmlns="">
      <p:transition spd="slow" advTm="20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752600"/>
            <a:ext cx="3657600" cy="48006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What to look for in a control?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Control needs to be stable and sensitive </a:t>
            </a:r>
          </a:p>
          <a:p>
            <a:pPr lvl="2"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Minimum change in discharge with minimum change in stage</a:t>
            </a:r>
          </a:p>
          <a:p>
            <a:pPr lvl="2"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Cease to flow point  should not be affected by sedimentation or weed growth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Try </a:t>
            </a:r>
            <a:r>
              <a:rPr lang="en-US" dirty="0"/>
              <a:t>to find a site with an existing natural control</a:t>
            </a:r>
          </a:p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Types of Control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Natural control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Man made control</a:t>
            </a:r>
          </a:p>
          <a:p>
            <a:pPr marL="627063" lvl="2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209800"/>
            <a:ext cx="4978400" cy="3733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4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91"/>
    </mc:Choice>
    <mc:Fallback xmlns="">
      <p:transition spd="slow" advTm="5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57200"/>
            <a:ext cx="8534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Upstream and Downstream Considerations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27001" y="2057400"/>
            <a:ext cx="4038600" cy="4648200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/>
              <a:t>Straight section of </a:t>
            </a:r>
            <a:r>
              <a:rPr lang="en-US" dirty="0" smtClean="0"/>
              <a:t>stream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/>
              <a:t>According to the WMO, the general course of the stream is straight for about 10 times the stream width, upstream and downstream from the gauge site if the control is a river reach (channel control).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Approach </a:t>
            </a:r>
            <a:r>
              <a:rPr lang="en-US" dirty="0"/>
              <a:t>velocities are evenly distributed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 smtClean="0"/>
              <a:t>Avoid cross-section where sediment </a:t>
            </a:r>
            <a:r>
              <a:rPr lang="en-US" dirty="0" smtClean="0"/>
              <a:t>d</a:t>
            </a:r>
            <a:r>
              <a:rPr lang="en-US" dirty="0" smtClean="0"/>
              <a:t>eposition/scour is prevalent</a:t>
            </a:r>
            <a:endParaRPr lang="en-US" dirty="0" smtClean="0"/>
          </a:p>
          <a:p>
            <a:pPr>
              <a:buClr>
                <a:schemeClr val="tx1">
                  <a:lumMod val="85000"/>
                </a:schemeClr>
              </a:buClr>
            </a:pPr>
            <a:r>
              <a:rPr lang="en-US" dirty="0"/>
              <a:t>Downstream Effects</a:t>
            </a:r>
          </a:p>
          <a:p>
            <a:pPr lvl="1">
              <a:buClr>
                <a:schemeClr val="tx1">
                  <a:lumMod val="85000"/>
                </a:schemeClr>
              </a:buClr>
            </a:pPr>
            <a:r>
              <a:rPr lang="en-US" dirty="0"/>
              <a:t>Evaluate downstream effects </a:t>
            </a:r>
            <a:r>
              <a:rPr lang="en-US" dirty="0" smtClean="0"/>
              <a:t>(tidal </a:t>
            </a:r>
            <a:r>
              <a:rPr lang="en-US" dirty="0"/>
              <a:t>effects, water shortages, future civil works/dams)</a:t>
            </a:r>
          </a:p>
          <a:p>
            <a:pPr marL="36576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04897"/>
            <a:ext cx="4953000" cy="371475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92" y="1935185"/>
            <a:ext cx="4971615" cy="371336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2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35"/>
    </mc:Choice>
    <mc:Fallback xmlns="">
      <p:transition spd="slow" advTm="5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18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44C9012-F702-40D1-9594-C0F018742AE5}&quot;/&gt;&lt;isInvalidForFieldText val=&quot;0&quot;/&gt;&lt;Image&gt;&lt;filename val=&quot;C:\Documents and Settings\Administrator\Local Settings\Temp\CP5736276906625Session\CPTrustFolder5736276906703\PPTImport5736277245890\data\asimages\{944C9012-F702-40D1-9594-C0F018742AE5}_MtorLt.png&quot;/&gt;&lt;left val=&quot;35&quot;/&gt;&lt;top val=&quot;119&quot;/&gt;&lt;width val=&quot;686&quot;/&gt;&lt;height val=&quot;4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2133D48-E25B-4939-86B7-4523BC82A3FD}&quot;/&gt;&lt;isInvalidForFieldText val=&quot;0&quot;/&gt;&lt;Image&gt;&lt;filename val=&quot;C:\Documents and Settings\Administrator\Local Settings\Temp\CP5736276906625Session\CPTrustFolder5736276906703\PPTImport5736277245890\data\asimages\{E2133D48-E25B-4939-86B7-4523BC82A3FD}_MtorLt.png&quot;/&gt;&lt;left val=&quot;35&quot;/&gt;&lt;top val=&quot;119&quot;/&gt;&lt;width val=&quot;686&quot;/&gt;&lt;height val=&quot;4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E89D40-F93C-4E85-B904-DA6CC2110564}&quot;/&gt;&lt;isInvalidForFieldText val=&quot;0&quot;/&gt;&lt;Image&gt;&lt;filename val=&quot;C:\Documents and Settings\Administrator\Local Settings\Temp\CP5736276906625Session\CPTrustFolder5736276906703\PPTImport5736277245890\data\asimages\{3AE89D40-F93C-4E85-B904-DA6CC2110564}_MtorLt.png&quot;/&gt;&lt;left val=&quot;35&quot;/&gt;&lt;top val=&quot;119&quot;/&gt;&lt;width val=&quot;686&quot;/&gt;&lt;height val=&quot;4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9&quot;/&gt;&lt;lineCharCount val=&quot;47&quot;/&gt;&lt;lineCharCount val=&quot;27&quot;/&gt;&lt;lineCharCount val=&quot;28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8&quot;/&gt;&lt;lineCharCount val=&quot;32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25&quot;/&gt;&lt;/TableIndex&gt;&lt;/ShapeTextInfo&gt;"/>
  <p:tag name="PRESENTER_SHAPEINFO" val="&lt;ThreeDShapeInfo&gt;&lt;uuid val=&quot;{D2D5C98F-C750-4E0E-9C94-18FE747041F3}&quot;/&gt;&lt;isInvalidForFieldText val=&quot;0&quot;/&gt;&lt;Image&gt;&lt;filename val=&quot;C:\Documents and Settings\Administrator\Local Settings\Temp\CP5736276906625Session\CPTrustFolder5736276906703\PPTImport5736277245890\data\asimages\{D2D5C98F-C750-4E0E-9C94-18FE747041F3}_1.png&quot;/&gt;&lt;left val=&quot;-3&quot;/&gt;&lt;top val=&quot;216&quot;/&gt;&lt;width val=&quot;721&quot;/&gt;&lt;height val=&quot;86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9&quot;/&gt;&lt;lineCharCount val=&quot;48&quot;/&gt;&lt;lineCharCount val=&quot;55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2|2.8|4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1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24&quot;/&gt;&lt;lineCharCount val=&quot;25&quot;/&gt;&lt;lineCharCount val=&quot;37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5.6|2.3|1.6|1.4|1.4|1.6|1.6|2.8|4|2.1|7|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34&quot;/&gt;&lt;lineCharCount val=&quot;32&quot;/&gt;&lt;lineCharCount val=&quot;12&quot;/&gt;&lt;lineCharCount val=&quot;10&quot;/&gt;&lt;lineCharCount val=&quot;18&quot;/&gt;&lt;lineCharCount val=&quot;14&quot;/&gt;&lt;lineCharCount val=&quot;9&quot;/&gt;&lt;lineCharCount val=&quot;7&quot;/&gt;&lt;lineCharCount val=&quot;25&quot;/&gt;&lt;lineCharCount val=&quot;14&quot;/&gt;&lt;lineCharCount val=&quot;29&quot;/&gt;&lt;lineCharCount val=&quot;30&quot;/&gt;&lt;lineCharCount val=&quot;4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|5.4|5.2|22.1|5|1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23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47&quot;/&gt;&lt;lineCharCount val=&quot;28&quot;/&gt;&lt;lineCharCount val=&quot;58&quot;/&gt;&lt;lineCharCount val=&quot;70&quot;/&gt;&lt;lineCharCount val=&quot;47&quot;/&gt;&lt;lineCharCount val=&quot;67&quot;/&gt;&lt;lineCharCount val=&quot;11&quot;/&gt;&lt;lineCharCount val=&quot;21&quot;/&gt;&lt;lineCharCount val=&quot;66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9.7|1.7|1.6|1.4|3|7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24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0&quot;/&gt;&lt;lineCharCount val=&quot;14&quot;/&gt;&lt;lineCharCount val=&quot;13&quot;/&gt;&lt;lineCharCount val=&quot;5&quot;/&gt;&lt;lineCharCount val=&quot;9&quot;/&gt;&lt;lineCharCount val=&quot;59&quot;/&gt;&lt;lineCharCount val=&quot;12&quot;/&gt;&lt;lineCharCount val=&quot;34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1.4|2.8|2|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31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3&quot;/&gt;&lt;lineCharCount val=&quot;8&quot;/&gt;&lt;lineCharCount val=&quot;39&quot;/&gt;&lt;lineCharCount val=&quot;32&quot;/&gt;&lt;lineCharCount val=&quot;20&quot;/&gt;&lt;lineCharCount val=&quot;17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3|3.4|4.5|6.7|5.5|2.2|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7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6&quot;/&gt;&lt;lineCharCount val=&quot;22&quot;/&gt;&lt;lineCharCount val=&quot;9&quot;/&gt;&lt;lineCharCount val=&quot;20&quot;/&gt;&lt;lineCharCount val=&quot;22&quot;/&gt;&lt;lineCharCount val=&quot;18&quot;/&gt;&lt;lineCharCount val=&quot;23&quot;/&gt;&lt;lineCharCount val=&quot;16&quot;/&gt;&lt;lineCharCount val=&quot;21&quot;/&gt;&lt;lineCharCount val=&quot;26&quot;/&gt;&lt;lineCharCount val=&quot;22&quot;/&gt;&lt;lineCharCount val=&quot;7&quot;/&gt;&lt;lineCharCount val=&quot;27&quot;/&gt;&lt;lineCharCount val=&quot;25&quot;/&gt;&lt;lineCharCount val=&quot;17&quot;/&gt;&lt;lineCharCount val=&quot;16&quot;/&gt;&lt;lineCharCount val=&quot;17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6|13.3|4.4|5.6|2.1|1.2|2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38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7&quot;/&gt;&lt;lineCharCount val=&quot;27&quot;/&gt;&lt;lineCharCount val=&quot;26&quot;/&gt;&lt;lineCharCount val=&quot;32&quot;/&gt;&lt;lineCharCount val=&quot;32&quot;/&gt;&lt;lineCharCount val=&quot;27&quot;/&gt;&lt;lineCharCount val=&quot;26&quot;/&gt;&lt;lineCharCount val=&quot;31&quot;/&gt;&lt;lineCharCount val=&quot;25&quot;/&gt;&lt;lineCharCount val=&quot;31&quot;/&gt;&lt;lineCharCount val=&quot;12&quot;/&gt;&lt;lineCharCount val=&quot;24&quot;/&gt;&lt;lineCharCount val=&quot;19&quot;/&gt;&lt;lineCharCount val=&quot;19&quot;/&gt;&lt;lineCharCount val=&quot;30&quot;/&gt;&lt;lineCharCount val=&quot;32&quot;/&gt;&lt;lineCharCount val=&quot;25&quot;/&gt;&lt;lineCharCount val=&quot;1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2|9.6|4.9|1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31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15&quot;/&gt;&lt;lineCharCount val=&quot;34&quot;/&gt;&lt;lineCharCount val=&quot;29&quot;/&gt;&lt;lineCharCount val=&quot;31&quot;/&gt;&lt;lineCharCount val=&quot;18&quot;/&gt;&lt;lineCharCount val=&quot;18&quot;/&gt;&lt;lineCharCount val=&quot;26&quot;/&gt;&lt;lineCharCount val=&quot;28&quot;/&gt;&lt;lineCharCount val=&quot;31&quot;/&gt;&lt;lineCharCount val=&quot;31&quot;/&gt;&lt;lineCharCount val=&quot;14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8|4.8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27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4&quot;/&gt;&lt;lineCharCount val=&quot;20&quot;/&gt;&lt;lineCharCount val=&quot;43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|3.9|5.4|14.6|3.3|1|5.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6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7&quot;/&gt;&lt;lineCharCount val=&quot;13&quot;/&gt;&lt;lineCharCount val=&quot;18&quot;/&gt;&lt;lineCharCount val=&quot;17&quot;/&gt;&lt;lineCharCount val=&quot;18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4.7|4.5|8.5|18.2|2.9|6.8|1.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2&quot;/&gt;&lt;lineCharCount val=&quot;5&quot;/&gt;&lt;lineCharCount val=&quot;7&quot;/&gt;&lt;lineCharCount val=&quot;16&quot;/&gt;&lt;lineCharCount val=&quot;37&quot;/&gt;&lt;lineCharCount val=&quot;49&quot;/&gt;&lt;lineCharCount val=&quot;33&quot;/&gt;&lt;lineCharCount val=&quot;1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3|2.3|2.6|8.3|7.6|1.3|1.4|1.8|13.3|4.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27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6&quot;/&gt;&lt;lineCharCount val=&quot;3&quot;/&gt;&lt;lineCharCount val=&quot;25&quot;/&gt;&lt;lineCharCount val=&quot;30&quot;/&gt;&lt;lineCharCount val=&quot;9&quot;/&gt;&lt;lineCharCount val=&quot;10&quot;/&gt;&lt;lineCharCount val=&quot;9&quot;/&gt;&lt;lineCharCount val=&quot;18&quot;/&gt;&lt;lineCharCount val=&quot;11&quot;/&gt;&lt;lineCharCount val=&quot;17&quot;/&gt;&lt;lineCharCount val=&quot;21&quot;/&gt;&lt;lineCharCount val=&quot;33&quot;/&gt;&lt;lineCharCount val=&quot;22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8|15.5|9.1|7.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0&quot;/&gt;&lt;lineCharCount val=&quot;6&quot;/&gt;&lt;lineCharCount val=&quot;8&quot;/&gt;&lt;lineCharCount val=&quot;9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4|7.4|11.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57&quot;/&gt;&lt;lineCharCount val=&quot;63&quot;/&gt;&lt;lineCharCount val=&quot;41&quot;/&gt;&lt;lineCharCount val=&quot;61&quot;/&gt;&lt;lineCharCount val=&quot;59&quot;/&gt;&lt;lineCharCount val=&quot;13&quot;/&gt;&lt;lineCharCount val=&quot;66&quot;/&gt;&lt;lineCharCount val=&quot;64&quot;/&gt;&lt;lineCharCount val=&quot;1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4&quot;/&gt;&lt;lineCharCount val=&quot;29&quot;/&gt;&lt;lineCharCount val=&quot;6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3|4.7|7.4|2.5|0.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&quot;/&gt;&lt;lineCharCount val=&quot;50&quot;/&gt;&lt;lineCharCount val=&quot;2&quot;/&gt;&lt;lineCharCount val=&quot;24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2&quot;/&gt;&lt;lineCharCount val=&quot;1&quot;/&gt;&lt;lineCharCount val=&quot;2&quot;/&gt;&lt;lineCharCount val=&quot;1&quot;/&gt;&lt;lineCharCount val=&quot;2&quot;/&gt;&lt;lineCharCount val=&quot;1&quot;/&gt;&lt;lineCharCount val=&quot;1&quot;/&gt;&lt;lineCharCount val=&quot;1&quot;/&gt;&lt;lineCharCount val=&quot;1&quot;/&gt;&lt;lineCharCount val=&quot;1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4353</TotalTime>
  <Words>635</Words>
  <Application>Microsoft Office PowerPoint</Application>
  <PresentationFormat>On-screen Show (4:3)</PresentationFormat>
  <Paragraphs>134</Paragraphs>
  <Slides>20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6_Custom Design</vt:lpstr>
      <vt:lpstr>5_Custom Design</vt:lpstr>
      <vt:lpstr>4_Custom Design</vt:lpstr>
      <vt:lpstr>3_Custom Design</vt:lpstr>
      <vt:lpstr>2_Custom Design</vt:lpstr>
      <vt:lpstr>1_Custom Design</vt:lpstr>
      <vt:lpstr>Custom Design</vt:lpstr>
      <vt:lpstr>Clarity</vt:lpstr>
      <vt:lpstr>PowerPoint Presentation</vt:lpstr>
      <vt:lpstr>PowerPoint Presentation</vt:lpstr>
      <vt:lpstr>Site Selection and Security Consideration</vt:lpstr>
      <vt:lpstr>Define The Site Purpose</vt:lpstr>
      <vt:lpstr> Site Survey/Field Visit</vt:lpstr>
      <vt:lpstr> Accessibility and Safety</vt:lpstr>
      <vt:lpstr> Water Level and Discharge Sites</vt:lpstr>
      <vt:lpstr> Control</vt:lpstr>
      <vt:lpstr> Upstream and Downstream Considerations</vt:lpstr>
      <vt:lpstr> Contained and Subterranean Flow</vt:lpstr>
      <vt:lpstr> Stable Stream Bed and Banks</vt:lpstr>
      <vt:lpstr> Gauging Sections</vt:lpstr>
      <vt:lpstr>Rainfall Site Selection</vt:lpstr>
      <vt:lpstr> Location of Instrumentation</vt:lpstr>
      <vt:lpstr>Security Considerations</vt:lpstr>
      <vt:lpstr>Suggestions</vt:lpstr>
      <vt:lpstr>QUIZ</vt:lpstr>
      <vt:lpstr>QUIZ</vt:lpstr>
      <vt:lpstr>QUIZ</vt:lpstr>
      <vt:lpstr>End of Module 3</vt:lpstr>
    </vt:vector>
  </TitlesOfParts>
  <Company>Innovative Hydrology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5</dc:title>
  <dc:creator>Matt Heggli</dc:creator>
  <cp:lastModifiedBy>mark</cp:lastModifiedBy>
  <cp:revision>100</cp:revision>
  <dcterms:created xsi:type="dcterms:W3CDTF">2012-06-06T20:21:50Z</dcterms:created>
  <dcterms:modified xsi:type="dcterms:W3CDTF">2012-09-22T06:45:15Z</dcterms:modified>
</cp:coreProperties>
</file>